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6"/>
  </p:notesMasterIdLst>
  <p:handoutMasterIdLst>
    <p:handoutMasterId r:id="rId17"/>
  </p:handoutMasterIdLst>
  <p:sldIdLst>
    <p:sldId id="265" r:id="rId2"/>
    <p:sldId id="331" r:id="rId3"/>
    <p:sldId id="325" r:id="rId4"/>
    <p:sldId id="335" r:id="rId5"/>
    <p:sldId id="324" r:id="rId6"/>
    <p:sldId id="316" r:id="rId7"/>
    <p:sldId id="332" r:id="rId8"/>
    <p:sldId id="333" r:id="rId9"/>
    <p:sldId id="327" r:id="rId10"/>
    <p:sldId id="334" r:id="rId11"/>
    <p:sldId id="328" r:id="rId12"/>
    <p:sldId id="329" r:id="rId13"/>
    <p:sldId id="263" r:id="rId14"/>
    <p:sldId id="33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95220" autoAdjust="0"/>
  </p:normalViewPr>
  <p:slideViewPr>
    <p:cSldViewPr snapToGrid="0" snapToObjects="1" showGuides="1">
      <p:cViewPr varScale="1">
        <p:scale>
          <a:sx n="108" d="100"/>
          <a:sy n="108" d="100"/>
        </p:scale>
        <p:origin x="1051" y="7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tanysha0705@mail.ru" userId="160b495229872317" providerId="LiveId" clId="{E8AC1F53-BE52-49F8-835C-637F9FBA4F95}"/>
    <pc:docChg chg="custSel modSld">
      <pc:chgData name="dtanysha0705@mail.ru" userId="160b495229872317" providerId="LiveId" clId="{E8AC1F53-BE52-49F8-835C-637F9FBA4F95}" dt="2023-03-23T19:24:00.413" v="19" actId="1076"/>
      <pc:docMkLst>
        <pc:docMk/>
      </pc:docMkLst>
      <pc:sldChg chg="addSp delSp modSp mod">
        <pc:chgData name="dtanysha0705@mail.ru" userId="160b495229872317" providerId="LiveId" clId="{E8AC1F53-BE52-49F8-835C-637F9FBA4F95}" dt="2023-03-23T19:23:19.153" v="12" actId="1076"/>
        <pc:sldMkLst>
          <pc:docMk/>
          <pc:sldMk cId="2833291459" sldId="327"/>
        </pc:sldMkLst>
        <pc:spChg chg="add del mod">
          <ac:chgData name="dtanysha0705@mail.ru" userId="160b495229872317" providerId="LiveId" clId="{E8AC1F53-BE52-49F8-835C-637F9FBA4F95}" dt="2023-03-23T19:22:36.939" v="2" actId="22"/>
          <ac:spMkLst>
            <pc:docMk/>
            <pc:sldMk cId="2833291459" sldId="327"/>
            <ac:spMk id="3" creationId="{EEF7DE24-A823-26BE-060A-EE0BF6530613}"/>
          </ac:spMkLst>
        </pc:spChg>
        <pc:picChg chg="del">
          <ac:chgData name="dtanysha0705@mail.ru" userId="160b495229872317" providerId="LiveId" clId="{E8AC1F53-BE52-49F8-835C-637F9FBA4F95}" dt="2023-03-23T19:22:12.504" v="0" actId="478"/>
          <ac:picMkLst>
            <pc:docMk/>
            <pc:sldMk cId="2833291459" sldId="327"/>
            <ac:picMk id="6" creationId="{3E9EE5FB-C4FC-B305-EDC5-66BAEC15AC05}"/>
          </ac:picMkLst>
        </pc:picChg>
        <pc:picChg chg="add mod ord modCrop">
          <ac:chgData name="dtanysha0705@mail.ru" userId="160b495229872317" providerId="LiveId" clId="{E8AC1F53-BE52-49F8-835C-637F9FBA4F95}" dt="2023-03-23T19:23:19.153" v="12" actId="1076"/>
          <ac:picMkLst>
            <pc:docMk/>
            <pc:sldMk cId="2833291459" sldId="327"/>
            <ac:picMk id="7" creationId="{8FA81883-BAFC-8535-9584-FDC1C41FF1AD}"/>
          </ac:picMkLst>
        </pc:picChg>
      </pc:sldChg>
      <pc:sldChg chg="addSp delSp modSp mod">
        <pc:chgData name="dtanysha0705@mail.ru" userId="160b495229872317" providerId="LiveId" clId="{E8AC1F53-BE52-49F8-835C-637F9FBA4F95}" dt="2023-03-23T19:24:00.413" v="19" actId="1076"/>
        <pc:sldMkLst>
          <pc:docMk/>
          <pc:sldMk cId="1092097137" sldId="328"/>
        </pc:sldMkLst>
        <pc:spChg chg="add del mod">
          <ac:chgData name="dtanysha0705@mail.ru" userId="160b495229872317" providerId="LiveId" clId="{E8AC1F53-BE52-49F8-835C-637F9FBA4F95}" dt="2023-03-23T19:23:34.710" v="13" actId="22"/>
          <ac:spMkLst>
            <pc:docMk/>
            <pc:sldMk cId="1092097137" sldId="328"/>
            <ac:spMk id="4" creationId="{FB4CBAEA-72D8-F065-0565-FDBEA2D905E8}"/>
          </ac:spMkLst>
        </pc:spChg>
        <pc:picChg chg="add mod ord modCrop">
          <ac:chgData name="dtanysha0705@mail.ru" userId="160b495229872317" providerId="LiveId" clId="{E8AC1F53-BE52-49F8-835C-637F9FBA4F95}" dt="2023-03-23T19:24:00.413" v="19" actId="1076"/>
          <ac:picMkLst>
            <pc:docMk/>
            <pc:sldMk cId="1092097137" sldId="328"/>
            <ac:picMk id="6" creationId="{507EE04F-3856-A7EF-814C-5EE33588018B}"/>
          </ac:picMkLst>
        </pc:picChg>
        <pc:picChg chg="del">
          <ac:chgData name="dtanysha0705@mail.ru" userId="160b495229872317" providerId="LiveId" clId="{E8AC1F53-BE52-49F8-835C-637F9FBA4F95}" dt="2023-03-23T19:22:16.103" v="1" actId="478"/>
          <ac:picMkLst>
            <pc:docMk/>
            <pc:sldMk cId="1092097137" sldId="328"/>
            <ac:picMk id="7" creationId="{6E1DBD89-2639-79C2-E0CA-066EC74D92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126456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цункциональной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модели АИС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«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bag</a:t>
            </a:r>
            <a:r>
              <a:rPr lang="ru-RU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0CA52D-90B6-A1A9-BAF4-23E31931D733}"/>
              </a:ext>
            </a:extLst>
          </p:cNvPr>
          <p:cNvSpPr txBox="1"/>
          <p:nvPr/>
        </p:nvSpPr>
        <p:spPr>
          <a:xfrm>
            <a:off x="5586414" y="3169895"/>
            <a:ext cx="3400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Преподаватель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Говорова М.М.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Работу выполнили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Хурс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П.И.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K3140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Григорьев А.В.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K3140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Дерещук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Т.Е.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K3140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Красюк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К.А.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K3141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A812547-3E84-452C-B59C-D25CD4537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542904"/>
            <a:ext cx="3635830" cy="1573671"/>
          </a:xfrm>
        </p:spPr>
        <p:txBody>
          <a:bodyPr/>
          <a:lstStyle/>
          <a:p>
            <a:r>
              <a:rPr lang="ru-RU" dirty="0"/>
              <a:t>Более комплексный анализ бизнес-процессов компании</a:t>
            </a:r>
            <a:r>
              <a:rPr lang="en-US" dirty="0"/>
              <a:t>:</a:t>
            </a:r>
            <a:r>
              <a:rPr lang="ru-RU" dirty="0"/>
              <a:t> анализ событий</a:t>
            </a:r>
            <a:r>
              <a:rPr lang="en-US" dirty="0"/>
              <a:t>, </a:t>
            </a:r>
            <a:r>
              <a:rPr lang="ru-RU" dirty="0"/>
              <a:t>определение связи по потокам данных между сущностями</a:t>
            </a:r>
            <a:r>
              <a:rPr lang="en-US" dirty="0"/>
              <a:t>,</a:t>
            </a:r>
            <a:r>
              <a:rPr lang="ru-RU" dirty="0"/>
              <a:t> накопителями данных</a:t>
            </a:r>
            <a:r>
              <a:rPr lang="en-US" dirty="0"/>
              <a:t>, </a:t>
            </a:r>
            <a:r>
              <a:rPr lang="ru-RU" dirty="0"/>
              <a:t>событиями.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08D588-C46B-4582-B0DB-8E3096100F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5 этап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B100B6-599F-4174-95DC-CBF4C3E947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0" y="2815003"/>
            <a:ext cx="3635830" cy="1573671"/>
          </a:xfrm>
        </p:spPr>
        <p:txBody>
          <a:bodyPr/>
          <a:lstStyle/>
          <a:p>
            <a:r>
              <a:rPr lang="ru-RU" dirty="0"/>
              <a:t>Составление детализированной контекстной диаграммы.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316D8C8-C507-4F04-AA1D-9016B19DD6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6 этап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FDC71D1D-BED3-4E61-88F2-7F37C5302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проектирования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4175280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92A7F-0E86-E005-CA3C-D0DA268BC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97" y="1256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Детализированная диаграмма 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507EE04F-3856-A7EF-814C-5EE3358801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/>
          <a:stretch/>
        </p:blipFill>
        <p:spPr>
          <a:xfrm>
            <a:off x="1035314" y="539849"/>
            <a:ext cx="5871808" cy="4495516"/>
          </a:xfrm>
        </p:spPr>
      </p:pic>
    </p:spTree>
    <p:extLst>
      <p:ext uri="{BB962C8B-B14F-4D97-AF65-F5344CB8AC3E}">
        <p14:creationId xmlns:p14="http://schemas.microsoft.com/office/powerpoint/2010/main" val="1092097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BD1A271F-FCD7-359E-BAA2-F1DCC8F876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198" y="1345227"/>
            <a:ext cx="7783907" cy="3410856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данной лабораторной работы мы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Спроектировали нашу первую функциональную модель АИС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Проанализировали бизнес-процессы компании и выделили внешние сущности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потоки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Составили контекстную диаграмму нулевого уровня и детализированную контекстную  диаграмму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Получили практические навыки в области контекстных диаграмм. </a:t>
            </a:r>
          </a:p>
          <a:p>
            <a:pPr marL="342900" indent="-342900"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F3E83DF-CCE3-BC45-E97D-47004D7F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Общий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2D511-4A49-41C5-A2CB-F335EF97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77" y="3265337"/>
            <a:ext cx="1571728" cy="15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DB22768-4F50-051D-9EBD-8505318F37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335315"/>
            <a:ext cx="7879807" cy="34108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Говорова М.М. Введение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Состав и функции СУБД. Трехуровневая архитектура БД и СУБД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(дата обращения 15.03.2023)</a:t>
            </a:r>
          </a:p>
          <a:p>
            <a:pPr marL="342900" indent="-342900"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Говорова М.М. Лекция 2.1.1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Структурный поход к проектированию ИС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(дата обращения 16.03.2023)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Говорова М.М. Лекция 2.1.2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DFD: нотации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Гейна-Сарсона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Йордона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 Марко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(дата обращения 16.03.2023)</a:t>
            </a:r>
          </a:p>
          <a:p>
            <a:pPr marL="342900" indent="-342900">
              <a:buAutoNum type="arabicPeriod"/>
            </a:pPr>
            <a:endParaRPr lang="ru-RU" dirty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3EFAECF-FBE1-44FC-01E3-8C81E665D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Источники </a:t>
            </a:r>
          </a:p>
        </p:txBody>
      </p:sp>
    </p:spTree>
    <p:extLst>
      <p:ext uri="{BB962C8B-B14F-4D97-AF65-F5344CB8AC3E}">
        <p14:creationId xmlns:p14="http://schemas.microsoft.com/office/powerpoint/2010/main" val="328796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661A11-D27B-CB7B-D149-CDFE3901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План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65BCF5C-E2C4-4B27-996F-9DAAE71FB1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6042" y="1289236"/>
            <a:ext cx="3475466" cy="32820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F1675A-E2A7-4E7A-8F53-977B360204F1}"/>
              </a:ext>
            </a:extLst>
          </p:cNvPr>
          <p:cNvSpPr txBox="1"/>
          <p:nvPr/>
        </p:nvSpPr>
        <p:spPr>
          <a:xfrm>
            <a:off x="457200" y="1637578"/>
            <a:ext cx="38454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  <a:p>
            <a:pPr marL="342900" indent="-3429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 средства выполнения проекта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проектирования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Диаграммы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  <a:p>
            <a:pPr marL="342900" indent="-342900">
              <a:buAutoNum type="arabicPeriod"/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</a:t>
            </a:r>
          </a:p>
          <a:p>
            <a:pPr marL="342900" indent="-34290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610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86FA97D-8C9E-0CDC-7694-918640C1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Предметная область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8F05FF7-21E3-FC51-F513-2F441417EB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452" r="7452"/>
          <a:stretch>
            <a:fillRect/>
          </a:stretch>
        </p:blipFill>
        <p:spPr/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B8E9DFDF-3B1F-8A96-533F-0B332E0A5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380180"/>
            <a:ext cx="2959424" cy="3425371"/>
          </a:xfrm>
        </p:spPr>
        <p:txBody>
          <a:bodyPr>
            <a:noAutofit/>
          </a:bodyPr>
          <a:lstStyle/>
          <a:p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«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bag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занимается продажей сумок</a:t>
            </a: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2488C009-0ACF-43B9-866A-94EF0E836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функциональной модели АИС компании по продаже сумок с использованием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-диаграмм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80A15A5-2DA8-49DB-8C35-4871A00C9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C52ABB-661B-4725-ABD9-034A8284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809" y="1802463"/>
            <a:ext cx="4730381" cy="27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7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426209"/>
            <a:ext cx="8012681" cy="3410856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Исследовать предметную область,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основной процесс и внешние сущности по отношению к нему,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потоки для внешних сущностей по отношению к основному событию (функции/процесс/работе),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контекстную диаграмму нулевого уровня,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события (функции/работы/процессы), определить связи по потокам данных между сущностями, событиями, накопителями данных,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детализированную контекстную диаграмму.</a:t>
            </a:r>
            <a:endParaRPr lang="ru-RU" sz="18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и средства реализации 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6734" y="1411694"/>
            <a:ext cx="3342935" cy="3425371"/>
          </a:xfrm>
        </p:spPr>
        <p:txBody>
          <a:bodyPr>
            <a:norm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диаграмм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Erwin Process Modeler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проектирования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DFD (Data Flow Diagram),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нотация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Гейна-Сарсона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презентации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PowerPoint 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коммуникации –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telegram, discord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160539-1394-8271-98D6-C49D6A8D7B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924" b="10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0A88301F-9C12-4C6E-540F-82B6AE383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614823"/>
            <a:ext cx="3635830" cy="1573671"/>
          </a:xfrm>
        </p:spPr>
        <p:txBody>
          <a:bodyPr/>
          <a:lstStyle/>
          <a:p>
            <a:r>
              <a:rPr lang="ru-RU" dirty="0"/>
              <a:t>Определение назначения информационной системы.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5C770817-6711-2C5C-BE00-47C8672DBA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1 этап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31F84F7-EBA3-806D-7A5F-D5512F9BD2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07446"/>
            <a:ext cx="3635830" cy="1573671"/>
          </a:xfrm>
        </p:spPr>
        <p:txBody>
          <a:bodyPr>
            <a:normAutofit/>
          </a:bodyPr>
          <a:lstStyle/>
          <a:p>
            <a:r>
              <a:rPr lang="ru-RU" dirty="0"/>
              <a:t>Определение главного процесса и внешних сущностей по отношению к нему.</a:t>
            </a:r>
          </a:p>
          <a:p>
            <a:r>
              <a:rPr lang="ru-RU" dirty="0"/>
              <a:t>Главный процесс</a:t>
            </a:r>
            <a:r>
              <a:rPr lang="en-US" dirty="0"/>
              <a:t>:</a:t>
            </a:r>
            <a:r>
              <a:rPr lang="ru-RU" dirty="0"/>
              <a:t> информационная система магазина сумок.</a:t>
            </a:r>
          </a:p>
          <a:p>
            <a:r>
              <a:rPr lang="ru-RU" dirty="0"/>
              <a:t>Сущности</a:t>
            </a:r>
            <a:r>
              <a:rPr lang="en-US" dirty="0"/>
              <a:t>:</a:t>
            </a:r>
            <a:r>
              <a:rPr lang="ru-RU" dirty="0"/>
              <a:t> директор</a:t>
            </a:r>
            <a:r>
              <a:rPr lang="en-US" dirty="0"/>
              <a:t>, </a:t>
            </a:r>
            <a:r>
              <a:rPr lang="ru-RU" dirty="0"/>
              <a:t>закупщик</a:t>
            </a:r>
            <a:r>
              <a:rPr lang="en-US" dirty="0"/>
              <a:t>, </a:t>
            </a:r>
            <a:r>
              <a:rPr lang="ru-RU" dirty="0"/>
              <a:t>поставщик</a:t>
            </a:r>
            <a:r>
              <a:rPr lang="en-US" dirty="0"/>
              <a:t>, </a:t>
            </a:r>
            <a:r>
              <a:rPr lang="ru-RU" dirty="0"/>
              <a:t>продавцы.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2C09F49-5A79-37E4-F1B1-BD65FA841D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2 этап</a:t>
            </a:r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D968DFE0-62A1-CBED-CD12-26064250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проектирования  </a:t>
            </a:r>
          </a:p>
        </p:txBody>
      </p:sp>
    </p:spTree>
    <p:extLst>
      <p:ext uri="{BB962C8B-B14F-4D97-AF65-F5344CB8AC3E}">
        <p14:creationId xmlns:p14="http://schemas.microsoft.com/office/powerpoint/2010/main" val="362269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707F076-034C-14A4-228B-874C65398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614823"/>
            <a:ext cx="3635830" cy="1573671"/>
          </a:xfrm>
        </p:spPr>
        <p:txBody>
          <a:bodyPr/>
          <a:lstStyle/>
          <a:p>
            <a:r>
              <a:rPr lang="ru-RU" dirty="0"/>
              <a:t>Выделение потоков для внешних сущностей по отношению к главному событию.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3B1D98-F9A7-E543-6501-3EC2EFFA9D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3 этап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DECE646-7184-B8B8-D312-C9B43A5173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0" y="2784775"/>
            <a:ext cx="3635830" cy="1573671"/>
          </a:xfrm>
        </p:spPr>
        <p:txBody>
          <a:bodyPr/>
          <a:lstStyle/>
          <a:p>
            <a:r>
              <a:rPr lang="ru-RU" dirty="0"/>
              <a:t>Построение контекстной диаграммы нулевого уровня.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A029C9-99B0-BCB9-B232-9C32652276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4 этап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D84AC36-825B-2C7F-AB20-A7A1342B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проектирования </a:t>
            </a:r>
          </a:p>
        </p:txBody>
      </p:sp>
    </p:spTree>
    <p:extLst>
      <p:ext uri="{BB962C8B-B14F-4D97-AF65-F5344CB8AC3E}">
        <p14:creationId xmlns:p14="http://schemas.microsoft.com/office/powerpoint/2010/main" val="109999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C468797-177C-703A-7765-5368A0BF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87" y="5950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нулевого уровня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8FA81883-BAFC-8535-9584-FDC1C41FF1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1903" r="3234" b="2608"/>
          <a:stretch/>
        </p:blipFill>
        <p:spPr>
          <a:xfrm>
            <a:off x="626120" y="586785"/>
            <a:ext cx="6593116" cy="4444437"/>
          </a:xfrm>
        </p:spPr>
      </p:pic>
    </p:spTree>
    <p:extLst>
      <p:ext uri="{BB962C8B-B14F-4D97-AF65-F5344CB8AC3E}">
        <p14:creationId xmlns:p14="http://schemas.microsoft.com/office/powerpoint/2010/main" val="2833291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7092</TotalTime>
  <Words>415</Words>
  <Application>Microsoft Office PowerPoint</Application>
  <PresentationFormat>Экран (16:9)</PresentationFormat>
  <Paragraphs>62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ALS Gorizont Bold Expanded</vt:lpstr>
      <vt:lpstr>Arial</vt:lpstr>
      <vt:lpstr>Calibri</vt:lpstr>
      <vt:lpstr>Golos Text</vt:lpstr>
      <vt:lpstr>Golos Text DemiBold</vt:lpstr>
      <vt:lpstr>Times New Roman</vt:lpstr>
      <vt:lpstr>Тема1</vt:lpstr>
      <vt:lpstr>Формирование цункциональной модели АИС”Компания «Sun bag»”</vt:lpstr>
      <vt:lpstr>План</vt:lpstr>
      <vt:lpstr>Предметная область</vt:lpstr>
      <vt:lpstr>Цель</vt:lpstr>
      <vt:lpstr>Задачи</vt:lpstr>
      <vt:lpstr>Методы и средства реализации </vt:lpstr>
      <vt:lpstr>Этапы проектирования  </vt:lpstr>
      <vt:lpstr>Этапы проектирования </vt:lpstr>
      <vt:lpstr>Диаграмма нулевого уровня</vt:lpstr>
      <vt:lpstr>Этапы проектирования</vt:lpstr>
      <vt:lpstr>Детализированная диаграмма </vt:lpstr>
      <vt:lpstr>Общий вывод</vt:lpstr>
      <vt:lpstr>Спасибо за внимание!</vt:lpstr>
      <vt:lpstr>Источники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Крвсюк</cp:lastModifiedBy>
  <cp:revision>108</cp:revision>
  <dcterms:created xsi:type="dcterms:W3CDTF">2014-06-27T12:30:22Z</dcterms:created>
  <dcterms:modified xsi:type="dcterms:W3CDTF">2023-03-24T05:07:22Z</dcterms:modified>
</cp:coreProperties>
</file>